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0" r:id="rId12"/>
    <p:sldId id="291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11/5/2010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3.2: Using Check Digits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is another example: the remainder when 246 is divided by 11</a:t>
            </a:r>
          </a:p>
          <a:p>
            <a:endParaRPr lang="en-US" dirty="0" smtClean="0"/>
          </a:p>
          <a:p>
            <a:r>
              <a:rPr lang="en-US" dirty="0" smtClean="0"/>
              <a:t>Divide the two numbers</a:t>
            </a:r>
          </a:p>
          <a:p>
            <a:endParaRPr lang="en-US" dirty="0" smtClean="0"/>
          </a:p>
          <a:p>
            <a:r>
              <a:rPr lang="en-US" dirty="0" smtClean="0"/>
              <a:t>Take the whole number part</a:t>
            </a:r>
            <a:br>
              <a:rPr lang="en-US" dirty="0" smtClean="0"/>
            </a:br>
            <a:r>
              <a:rPr lang="en-US" dirty="0" smtClean="0"/>
              <a:t>of the answer and multiply </a:t>
            </a:r>
            <a:br>
              <a:rPr lang="en-US" dirty="0" smtClean="0"/>
            </a:br>
            <a:r>
              <a:rPr lang="en-US" dirty="0" smtClean="0"/>
              <a:t>it by the number you divided by</a:t>
            </a:r>
          </a:p>
          <a:p>
            <a:endParaRPr lang="en-US" dirty="0" smtClean="0"/>
          </a:p>
          <a:p>
            <a:r>
              <a:rPr lang="en-US" dirty="0" smtClean="0"/>
              <a:t>Then subtract to find the remainder</a:t>
            </a:r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743200"/>
            <a:ext cx="28289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these remainders:</a:t>
            </a:r>
          </a:p>
          <a:p>
            <a:pPr lvl="1"/>
            <a:r>
              <a:rPr lang="en-US" dirty="0" smtClean="0"/>
              <a:t>The remainder when 1000 is divided by 27</a:t>
            </a:r>
          </a:p>
          <a:p>
            <a:pPr lvl="1"/>
            <a:r>
              <a:rPr lang="en-US" dirty="0" smtClean="0"/>
              <a:t>The remainder when 1234 is divided by 11</a:t>
            </a:r>
          </a:p>
          <a:p>
            <a:pPr lvl="1"/>
            <a:r>
              <a:rPr lang="en-US" dirty="0" smtClean="0"/>
              <a:t>The remainder when 143 is divided by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8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these remainders:</a:t>
            </a:r>
          </a:p>
          <a:p>
            <a:pPr lvl="1"/>
            <a:r>
              <a:rPr lang="en-US" dirty="0" smtClean="0"/>
              <a:t>The remainder when 1000 is divided by 27 </a:t>
            </a:r>
            <a:r>
              <a:rPr lang="en-US" b="1" dirty="0" smtClean="0"/>
              <a:t>is 1</a:t>
            </a:r>
          </a:p>
          <a:p>
            <a:pPr lvl="1"/>
            <a:r>
              <a:rPr lang="en-US" dirty="0" smtClean="0"/>
              <a:t>The remainder when 1234 is divided by 11 </a:t>
            </a:r>
            <a:r>
              <a:rPr lang="en-US" b="1" dirty="0" smtClean="0"/>
              <a:t>is 2</a:t>
            </a:r>
          </a:p>
          <a:p>
            <a:pPr lvl="1"/>
            <a:r>
              <a:rPr lang="en-US" dirty="0" smtClean="0"/>
              <a:t>The remainder when 143 is divided by 13 </a:t>
            </a:r>
            <a:r>
              <a:rPr lang="en-US" b="1" dirty="0" smtClean="0"/>
              <a:t>is 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0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Check Digit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we know how </a:t>
            </a:r>
            <a:r>
              <a:rPr lang="en-US" dirty="0" smtClean="0"/>
              <a:t>the USPS money order check </a:t>
            </a:r>
            <a:r>
              <a:rPr lang="en-US" dirty="0" smtClean="0"/>
              <a:t>digit system works, we want to use it to do these three things</a:t>
            </a:r>
            <a:r>
              <a:rPr lang="en-US" dirty="0" smtClean="0"/>
              <a:t>:</a:t>
            </a:r>
            <a:endParaRPr lang="en-US" dirty="0" smtClean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dirty="0" smtClean="0"/>
              <a:t>Determine whether ID numbers are valid or </a:t>
            </a:r>
            <a:r>
              <a:rPr lang="en-US" dirty="0" smtClean="0"/>
              <a:t>invalid</a:t>
            </a:r>
            <a:endParaRPr lang="en-US" dirty="0" smtClean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dirty="0" smtClean="0"/>
              <a:t>Create a new ID number with a correct check digit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dirty="0" smtClean="0"/>
              <a:t>Detect </a:t>
            </a:r>
            <a:r>
              <a:rPr lang="en-US" dirty="0" smtClean="0"/>
              <a:t>(and possibly correct)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Determine </a:t>
            </a:r>
            <a:r>
              <a:rPr lang="en-US" dirty="0" smtClean="0"/>
              <a:t>if an ID number is valid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already know how to check if an ID number is </a:t>
            </a:r>
            <a:r>
              <a:rPr lang="en-US" dirty="0" smtClean="0"/>
              <a:t>valid</a:t>
            </a:r>
          </a:p>
          <a:p>
            <a:endParaRPr lang="en-US" dirty="0" smtClean="0"/>
          </a:p>
          <a:p>
            <a:r>
              <a:rPr lang="en-US" dirty="0" smtClean="0"/>
              <a:t>Simply perform the calculation to get the check </a:t>
            </a:r>
            <a:r>
              <a:rPr lang="en-US" dirty="0" smtClean="0"/>
              <a:t>digit: add </a:t>
            </a:r>
            <a:r>
              <a:rPr lang="en-US" dirty="0"/>
              <a:t>up all the digits (except the check </a:t>
            </a:r>
            <a:r>
              <a:rPr lang="en-US" dirty="0" smtClean="0"/>
              <a:t>digit) and find </a:t>
            </a:r>
            <a:r>
              <a:rPr lang="en-US" dirty="0"/>
              <a:t>the remainder when this total is divided by 9</a:t>
            </a:r>
          </a:p>
          <a:p>
            <a:endParaRPr lang="en-US" dirty="0" smtClean="0"/>
          </a:p>
          <a:p>
            <a:r>
              <a:rPr lang="en-US" dirty="0" smtClean="0"/>
              <a:t>Then compare your answer to see if the check digit that was given is correct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Create </a:t>
            </a:r>
            <a:r>
              <a:rPr lang="en-US" dirty="0" smtClean="0"/>
              <a:t>a new ID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have an ID number, but no check digit, we need to perform the check digit calculation anyway</a:t>
            </a:r>
          </a:p>
          <a:p>
            <a:endParaRPr lang="en-US" dirty="0" smtClean="0"/>
          </a:p>
          <a:p>
            <a:r>
              <a:rPr lang="en-US" dirty="0" smtClean="0"/>
              <a:t>If the calculation does not involve the check digit, then this is easy</a:t>
            </a:r>
          </a:p>
          <a:p>
            <a:endParaRPr lang="en-US" dirty="0" smtClean="0"/>
          </a:p>
          <a:p>
            <a:r>
              <a:rPr lang="en-US" dirty="0" smtClean="0"/>
              <a:t>If the calculation does involve the check digit, think about which digit would give you the result you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Create </a:t>
            </a:r>
            <a:r>
              <a:rPr lang="en-US" dirty="0" smtClean="0"/>
              <a:t>a new ID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we wanted to create a money order with serial number 6891305915</a:t>
            </a:r>
            <a:r>
              <a:rPr lang="en-US" dirty="0" smtClean="0">
                <a:sym typeface="Wingdings"/>
              </a:rPr>
              <a:t>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The box indicates the space the check digit goes into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We calculate the digit normally: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6+8+9+1+3+0+5+9+1+5 = 47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So the check digit is </a:t>
            </a:r>
            <a:r>
              <a:rPr lang="en-US" b="1" dirty="0" smtClean="0">
                <a:sym typeface="Wingdings"/>
              </a:rPr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Create </a:t>
            </a:r>
            <a:r>
              <a:rPr lang="en-US" dirty="0" smtClean="0"/>
              <a:t>a new ID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have a check digit system like </a:t>
            </a:r>
            <a:r>
              <a:rPr lang="en-US" dirty="0" smtClean="0"/>
              <a:t>this:</a:t>
            </a:r>
            <a:endParaRPr lang="en-US" dirty="0" smtClean="0"/>
          </a:p>
          <a:p>
            <a:pPr lvl="1"/>
            <a:r>
              <a:rPr lang="en-US" dirty="0" smtClean="0"/>
              <a:t>ID numbers are 5 digits and a check </a:t>
            </a:r>
            <a:r>
              <a:rPr lang="en-US" dirty="0" smtClean="0"/>
              <a:t>digit</a:t>
            </a:r>
            <a:endParaRPr lang="en-US" dirty="0" smtClean="0"/>
          </a:p>
          <a:p>
            <a:pPr lvl="1"/>
            <a:r>
              <a:rPr lang="en-US" dirty="0" smtClean="0"/>
              <a:t>The sum of all the digits (including the check digit) should be 20</a:t>
            </a:r>
          </a:p>
          <a:p>
            <a:endParaRPr lang="en-US" dirty="0" smtClean="0"/>
          </a:p>
          <a:p>
            <a:r>
              <a:rPr lang="en-US" dirty="0" smtClean="0"/>
              <a:t>Which check digit should be added to 63204</a:t>
            </a:r>
            <a:r>
              <a:rPr lang="en-US" dirty="0" smtClean="0">
                <a:sym typeface="Wingdings"/>
              </a:rPr>
              <a:t>?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start with a valid money order serial number: 45910758396 </a:t>
            </a:r>
          </a:p>
          <a:p>
            <a:endParaRPr lang="en-US" dirty="0" smtClean="0"/>
          </a:p>
          <a:p>
            <a:r>
              <a:rPr lang="en-US" dirty="0" smtClean="0"/>
              <a:t>We will cause a substitution error and see if the system detects it: 45910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58396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start with a valid money order serial number: 45910758396 </a:t>
            </a:r>
          </a:p>
          <a:p>
            <a:endParaRPr lang="en-US" dirty="0" smtClean="0"/>
          </a:p>
          <a:p>
            <a:r>
              <a:rPr lang="en-US" dirty="0" smtClean="0"/>
              <a:t>We will cause a substitution error and see if the system detects it: 45910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58396</a:t>
            </a:r>
          </a:p>
          <a:p>
            <a:endParaRPr lang="en-US" dirty="0" smtClean="0"/>
          </a:p>
          <a:p>
            <a:r>
              <a:rPr lang="en-US" dirty="0" smtClean="0"/>
              <a:t>Perform the check digit calculation:</a:t>
            </a:r>
            <a:br>
              <a:rPr lang="en-US" dirty="0" smtClean="0"/>
            </a:br>
            <a:r>
              <a:rPr lang="en-US" dirty="0" smtClean="0"/>
              <a:t>4+5+9+1+0+4+5+8+3+9 = 48</a:t>
            </a:r>
          </a:p>
          <a:p>
            <a:endParaRPr lang="en-US" dirty="0" smtClean="0"/>
          </a:p>
          <a:p>
            <a:r>
              <a:rPr lang="en-US" dirty="0" smtClean="0"/>
              <a:t>But 48 has a remainder of 3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ID number systems, one of the digits of the ID number is reserved for checking whether the number is valid or invalid  </a:t>
            </a:r>
          </a:p>
          <a:p>
            <a:endParaRPr lang="en-US" dirty="0" smtClean="0"/>
          </a:p>
          <a:p>
            <a:r>
              <a:rPr lang="en-US" dirty="0" smtClean="0"/>
              <a:t>This “check digit” is not truly a part of the ID number itself, but it needs to be included so that the checking can take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start with a valid money order serial number: 45910758396 </a:t>
            </a:r>
          </a:p>
          <a:p>
            <a:endParaRPr lang="en-US" dirty="0" smtClean="0"/>
          </a:p>
          <a:p>
            <a:r>
              <a:rPr lang="en-US" dirty="0" smtClean="0"/>
              <a:t>We will cause a substitution error and see if the system detects it: 45910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5839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  <a:p>
            <a:endParaRPr lang="en-US" dirty="0" smtClean="0"/>
          </a:p>
          <a:p>
            <a:r>
              <a:rPr lang="en-US" dirty="0" smtClean="0"/>
              <a:t>Perform the check digit calculation:</a:t>
            </a:r>
            <a:br>
              <a:rPr lang="en-US" dirty="0" smtClean="0"/>
            </a:br>
            <a:r>
              <a:rPr lang="en-US" dirty="0" smtClean="0"/>
              <a:t>4+5+9+1+0+4+5+8+3+9 = 48</a:t>
            </a:r>
          </a:p>
          <a:p>
            <a:endParaRPr lang="en-US" dirty="0" smtClean="0"/>
          </a:p>
          <a:p>
            <a:r>
              <a:rPr lang="en-US" dirty="0" smtClean="0"/>
              <a:t>But 48 has a remainder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calculated check digit didn’t match the actual check digit, we know that the serial number is not valid</a:t>
            </a:r>
          </a:p>
          <a:p>
            <a:endParaRPr lang="en-US" dirty="0" smtClean="0"/>
          </a:p>
          <a:p>
            <a:r>
              <a:rPr lang="en-US" dirty="0" smtClean="0"/>
              <a:t>So the error was detected</a:t>
            </a:r>
          </a:p>
          <a:p>
            <a:endParaRPr lang="en-US" dirty="0" smtClean="0"/>
          </a:p>
          <a:p>
            <a:r>
              <a:rPr lang="en-US" dirty="0" smtClean="0"/>
              <a:t>Can this check digit system detect </a:t>
            </a:r>
            <a:r>
              <a:rPr lang="en-US" i="1" dirty="0" smtClean="0"/>
              <a:t>all</a:t>
            </a:r>
            <a:r>
              <a:rPr lang="en-US" dirty="0" smtClean="0"/>
              <a:t> substitution errors?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our original serial number is 45910758396</a:t>
            </a:r>
          </a:p>
          <a:p>
            <a:endParaRPr lang="en-US" dirty="0" smtClean="0"/>
          </a:p>
          <a:p>
            <a:r>
              <a:rPr lang="en-US" dirty="0" smtClean="0"/>
              <a:t>Let’s cause a different substitution error: 45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10758396 </a:t>
            </a:r>
          </a:p>
          <a:p>
            <a:endParaRPr lang="en-US" dirty="0" smtClean="0"/>
          </a:p>
          <a:p>
            <a:r>
              <a:rPr lang="en-US" dirty="0" smtClean="0"/>
              <a:t>We calculate: 4+5+0+1+0+7+5+8+3+9 = 42, which leaves a remainder of 6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our original serial number is 45910758396</a:t>
            </a:r>
          </a:p>
          <a:p>
            <a:endParaRPr lang="en-US" dirty="0" smtClean="0"/>
          </a:p>
          <a:p>
            <a:r>
              <a:rPr lang="en-US" dirty="0" smtClean="0"/>
              <a:t>Let’s cause a different substitution error: 45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1075839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We calculate: 4+5+0+1+0+7+5+8+3+9 = 42, which leaves a remainder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ID number is valid, which means the error we caused was not detected</a:t>
            </a:r>
          </a:p>
          <a:p>
            <a:endParaRPr lang="en-US" dirty="0" smtClean="0"/>
          </a:p>
          <a:p>
            <a:r>
              <a:rPr lang="en-US" dirty="0" smtClean="0"/>
              <a:t>In fact, any time we replace a 0 with a 9 (or vice versa) in this system, that error cannot be detected</a:t>
            </a:r>
          </a:p>
          <a:p>
            <a:endParaRPr lang="en-US" dirty="0" smtClean="0"/>
          </a:p>
          <a:p>
            <a:r>
              <a:rPr lang="en-US" dirty="0" smtClean="0"/>
              <a:t>However, any other single-digit substitution error will be detected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transposition errors?  Again we’ll start with our valid ID number: 45910758396</a:t>
            </a:r>
          </a:p>
          <a:p>
            <a:endParaRPr lang="en-US" dirty="0" smtClean="0"/>
          </a:p>
          <a:p>
            <a:r>
              <a:rPr lang="en-US" dirty="0" smtClean="0"/>
              <a:t>Suppose we get 459107</a:t>
            </a:r>
            <a:r>
              <a:rPr lang="en-US" b="1" dirty="0" smtClean="0">
                <a:solidFill>
                  <a:srgbClr val="FF0000"/>
                </a:solidFill>
              </a:rPr>
              <a:t>85</a:t>
            </a:r>
            <a:r>
              <a:rPr lang="en-US" dirty="0" smtClean="0"/>
              <a:t>396</a:t>
            </a:r>
          </a:p>
          <a:p>
            <a:endParaRPr lang="en-US" dirty="0" smtClean="0"/>
          </a:p>
          <a:p>
            <a:r>
              <a:rPr lang="en-US" dirty="0" smtClean="0"/>
              <a:t>If we calculate the check digit of this new number, we get 4+5+9+1+0+7+8+5+3+9 = 51, which leaves a remainder of 6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transposition errors?  Again we’ll start with our valid ID number: 45910758396</a:t>
            </a:r>
          </a:p>
          <a:p>
            <a:endParaRPr lang="en-US" dirty="0" smtClean="0"/>
          </a:p>
          <a:p>
            <a:r>
              <a:rPr lang="en-US" dirty="0" smtClean="0"/>
              <a:t>Suppose we get 459107</a:t>
            </a:r>
            <a:r>
              <a:rPr lang="en-US" b="1" dirty="0" smtClean="0">
                <a:solidFill>
                  <a:srgbClr val="FF0000"/>
                </a:solidFill>
              </a:rPr>
              <a:t>85</a:t>
            </a:r>
            <a:r>
              <a:rPr lang="en-US" dirty="0" smtClean="0"/>
              <a:t>39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  <a:p>
            <a:endParaRPr lang="en-US" dirty="0" smtClean="0"/>
          </a:p>
          <a:p>
            <a:r>
              <a:rPr lang="en-US" dirty="0" smtClean="0"/>
              <a:t>If we calculate the check digit of this new number, we get 4+5+9+1+0+7+8+5+3+9 = 51, which leaves a remainder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transposition error was not detected because the check digit system only looks at the sum of the first 10 digits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i="1" dirty="0" smtClean="0"/>
              <a:t>any</a:t>
            </a:r>
            <a:r>
              <a:rPr lang="en-US" dirty="0" smtClean="0"/>
              <a:t> rearrangement of the first 10 digits of a valid money order serial number will result in another valid number</a:t>
            </a:r>
          </a:p>
          <a:p>
            <a:endParaRPr lang="en-US" dirty="0" smtClean="0"/>
          </a:p>
          <a:p>
            <a:r>
              <a:rPr lang="en-US" dirty="0" smtClean="0"/>
              <a:t>We will have to look at a different kind of check digit system to detect transposition errors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Earlier, we were able to detect that 45910458396 is not a valid ID number</a:t>
            </a:r>
          </a:p>
          <a:p>
            <a:endParaRPr lang="en-US" dirty="0" smtClean="0"/>
          </a:p>
          <a:p>
            <a:r>
              <a:rPr lang="en-US" dirty="0" smtClean="0"/>
              <a:t>We caused a substitution error, but if we didn’t know the original ID number, would there be any way of recovering it from this one?</a:t>
            </a:r>
          </a:p>
          <a:p>
            <a:endParaRPr lang="en-US" dirty="0" smtClean="0"/>
          </a:p>
          <a:p>
            <a:r>
              <a:rPr lang="en-US" dirty="0" smtClean="0"/>
              <a:t>Unfortunately, the “bad” digit could be anywhere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given this serial number: 13598712658</a:t>
            </a:r>
          </a:p>
          <a:p>
            <a:endParaRPr lang="en-US" dirty="0" smtClean="0"/>
          </a:p>
          <a:p>
            <a:r>
              <a:rPr lang="en-US" dirty="0" smtClean="0"/>
              <a:t>We can easily determine that this number is invalid: 1+3+5+9+8+7+1+2+6+5 = 47, which leaves a remainder of 2</a:t>
            </a:r>
          </a:p>
          <a:p>
            <a:endParaRPr lang="en-US" dirty="0" smtClean="0"/>
          </a:p>
          <a:p>
            <a:r>
              <a:rPr lang="en-US" dirty="0" smtClean="0"/>
              <a:t>However, there is no way to get the original serial number from this information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USPS Money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serial number on US Postal Service money orders includes a serial number</a:t>
            </a:r>
          </a:p>
          <a:p>
            <a:endParaRPr lang="en-US" dirty="0" smtClean="0"/>
          </a:p>
          <a:p>
            <a:r>
              <a:rPr lang="en-US" dirty="0" smtClean="0"/>
              <a:t>In this case, the serial number is 0421300001</a:t>
            </a:r>
            <a:r>
              <a:rPr lang="en-US" b="1" dirty="0" smtClean="0">
                <a:solidFill>
                  <a:schemeClr val="accent4"/>
                </a:solidFill>
              </a:rPr>
              <a:t>2</a:t>
            </a:r>
            <a:r>
              <a:rPr lang="en-US" dirty="0" smtClean="0"/>
              <a:t> , and the last digit</a:t>
            </a:r>
            <a:br>
              <a:rPr lang="en-US" dirty="0" smtClean="0"/>
            </a:br>
            <a:r>
              <a:rPr lang="en-US" dirty="0" smtClean="0"/>
              <a:t>is a check digit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604385"/>
            <a:ext cx="4287393" cy="19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given this serial number: 13598712658</a:t>
            </a:r>
          </a:p>
          <a:p>
            <a:endParaRPr lang="en-US" dirty="0" smtClean="0"/>
          </a:p>
          <a:p>
            <a:r>
              <a:rPr lang="en-US" dirty="0" smtClean="0"/>
              <a:t>Now suppose you are told that the third digit is the one that is incorrect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given this serial number: 13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98712658</a:t>
            </a:r>
          </a:p>
          <a:p>
            <a:endParaRPr lang="en-US" dirty="0" smtClean="0"/>
          </a:p>
          <a:p>
            <a:r>
              <a:rPr lang="en-US" dirty="0" smtClean="0"/>
              <a:t>Now suppose you are told that the third digit is the one that is incorrect</a:t>
            </a:r>
          </a:p>
          <a:p>
            <a:endParaRPr lang="en-US" dirty="0" smtClean="0"/>
          </a:p>
          <a:p>
            <a:r>
              <a:rPr lang="en-US" dirty="0" smtClean="0"/>
              <a:t>In fact, since we know that digit is wrong, we might as well replace it with an empty box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given this serial number: 13</a:t>
            </a:r>
            <a:r>
              <a:rPr lang="en-US" dirty="0" smtClean="0">
                <a:sym typeface="Wingdings"/>
              </a:rPr>
              <a:t></a:t>
            </a:r>
            <a:r>
              <a:rPr lang="en-US" dirty="0" smtClean="0"/>
              <a:t>98712658</a:t>
            </a:r>
          </a:p>
          <a:p>
            <a:endParaRPr lang="en-US" dirty="0" smtClean="0"/>
          </a:p>
          <a:p>
            <a:r>
              <a:rPr lang="en-US" dirty="0" smtClean="0"/>
              <a:t>Can we determine which number belongs in the box?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given this serial number: 13</a:t>
            </a:r>
            <a:r>
              <a:rPr lang="en-US" dirty="0" smtClean="0">
                <a:sym typeface="Wingdings"/>
              </a:rPr>
              <a:t></a:t>
            </a:r>
            <a:r>
              <a:rPr lang="en-US" dirty="0" smtClean="0"/>
              <a:t>98712658</a:t>
            </a:r>
          </a:p>
          <a:p>
            <a:endParaRPr lang="en-US" dirty="0" smtClean="0"/>
          </a:p>
          <a:p>
            <a:r>
              <a:rPr lang="en-US" dirty="0" smtClean="0"/>
              <a:t>Can we determine which number belongs in the box?</a:t>
            </a:r>
          </a:p>
          <a:p>
            <a:endParaRPr lang="en-US" dirty="0" smtClean="0"/>
          </a:p>
          <a:p>
            <a:r>
              <a:rPr lang="en-US" dirty="0" smtClean="0"/>
              <a:t>Let’s calculate the check digit:</a:t>
            </a:r>
            <a:br>
              <a:rPr lang="en-US" dirty="0" smtClean="0"/>
            </a:br>
            <a:r>
              <a:rPr lang="en-US" dirty="0" smtClean="0"/>
              <a:t>1+3+?+9+8+7+1+2+6+5 = 42 + 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you are given this serial number: 13</a:t>
            </a:r>
            <a:r>
              <a:rPr lang="en-US" dirty="0" smtClean="0">
                <a:sym typeface="Wingdings"/>
              </a:rPr>
              <a:t></a:t>
            </a:r>
            <a:r>
              <a:rPr lang="en-US" dirty="0" smtClean="0"/>
              <a:t>98712658</a:t>
            </a:r>
          </a:p>
          <a:p>
            <a:endParaRPr lang="en-US" dirty="0" smtClean="0"/>
          </a:p>
          <a:p>
            <a:r>
              <a:rPr lang="en-US" dirty="0" smtClean="0"/>
              <a:t>Now 42 + ? should have a remainder of 8 when divided by 9</a:t>
            </a:r>
          </a:p>
          <a:p>
            <a:endParaRPr lang="en-US" dirty="0" smtClean="0"/>
          </a:p>
          <a:p>
            <a:r>
              <a:rPr lang="en-US" dirty="0" smtClean="0"/>
              <a:t>By itself, 42 has a remainder of 6, so what could we add to 42 to get a remainder of 8?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reasoning gives us 13</a:t>
            </a:r>
            <a:r>
              <a:rPr lang="en-US" b="1" dirty="0" smtClean="0">
                <a:solidFill>
                  <a:srgbClr val="92D050"/>
                </a:solidFill>
                <a:sym typeface="Wingdings"/>
              </a:rPr>
              <a:t>2</a:t>
            </a:r>
            <a:r>
              <a:rPr lang="en-US" dirty="0" smtClean="0"/>
              <a:t>98712658</a:t>
            </a:r>
          </a:p>
          <a:p>
            <a:endParaRPr lang="en-US" dirty="0" smtClean="0"/>
          </a:p>
          <a:p>
            <a:r>
              <a:rPr lang="en-US" dirty="0" smtClean="0"/>
              <a:t>Let’s check our answer:</a:t>
            </a:r>
            <a:br>
              <a:rPr lang="en-US" dirty="0" smtClean="0"/>
            </a:br>
            <a:r>
              <a:rPr lang="en-US" dirty="0" smtClean="0"/>
              <a:t>1+3+2+9+8+7+1+2+6+5 = 44, which leaves a remainder of 8 </a:t>
            </a:r>
            <a:r>
              <a:rPr lang="en-US" dirty="0" smtClean="0">
                <a:sym typeface="Wingdings"/>
              </a:rPr>
              <a:t>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Correcting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we have seen, in certain situations we will be able to not only detect an error, but also correct it</a:t>
            </a:r>
          </a:p>
          <a:p>
            <a:endParaRPr lang="en-US" dirty="0" smtClean="0"/>
          </a:p>
          <a:p>
            <a:r>
              <a:rPr lang="en-US" dirty="0" smtClean="0"/>
              <a:t>This is a very valuable tool, but in our example, we needed a key piece of information: the location and type of error</a:t>
            </a:r>
          </a:p>
          <a:p>
            <a:endParaRPr lang="en-US" dirty="0" smtClean="0"/>
          </a:p>
          <a:p>
            <a:r>
              <a:rPr lang="en-US" dirty="0" smtClean="0"/>
              <a:t>Later in this unit we will study ways to correct errors without that </a:t>
            </a:r>
            <a:r>
              <a:rPr lang="en-US" smtClean="0"/>
              <a:t>extra information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USPS Money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postal money order serial number is 11 digits long, including a check digit.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Add up all of the digits </a:t>
            </a:r>
            <a:r>
              <a:rPr lang="en-US" i="1" dirty="0" smtClean="0"/>
              <a:t>except</a:t>
            </a:r>
            <a:r>
              <a:rPr lang="en-US" dirty="0" smtClean="0"/>
              <a:t> the check digit.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Divide this total by 9 and find the remainder.  This remainder should equal the check digit.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0421300001</a:t>
            </a:r>
            <a:r>
              <a:rPr lang="en-US" dirty="0" smtClean="0">
                <a:solidFill>
                  <a:schemeClr val="accent4"/>
                </a:solidFill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postal money order serial number is 11 digits long, including a check digit.  </a:t>
            </a:r>
          </a:p>
          <a:p>
            <a:pPr lvl="1"/>
            <a:r>
              <a:rPr lang="en-US" dirty="0" smtClean="0"/>
              <a:t>We count the digits and verify the format of our number.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Add up all of the digits </a:t>
            </a:r>
            <a:r>
              <a:rPr lang="en-US" i="1" dirty="0" smtClean="0"/>
              <a:t>except</a:t>
            </a:r>
            <a:r>
              <a:rPr lang="en-US" dirty="0" smtClean="0"/>
              <a:t> the check digit.  </a:t>
            </a:r>
          </a:p>
          <a:p>
            <a:pPr lvl="1"/>
            <a:r>
              <a:rPr lang="en-US" dirty="0" smtClean="0"/>
              <a:t>0+4+2+1+3+0+0+0+0+1 = 11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Divide this total by 9 and find the remainder.  This remainder should equal the check digit.</a:t>
            </a:r>
          </a:p>
          <a:p>
            <a:pPr lvl="1"/>
            <a:r>
              <a:rPr lang="en-US" dirty="0" smtClean="0"/>
              <a:t>11 divided by 9: goes in once, remainder </a:t>
            </a:r>
            <a:r>
              <a:rPr lang="en-US" b="1" dirty="0" smtClean="0">
                <a:solidFill>
                  <a:schemeClr val="accent4"/>
                </a:solidFill>
              </a:rPr>
              <a:t>2 </a:t>
            </a:r>
            <a:r>
              <a:rPr lang="en-US" b="1" dirty="0" smtClean="0">
                <a:sym typeface="Wingdings"/>
              </a:rPr>
              <a:t>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how do you find the remainder when one number is divided by </a:t>
            </a:r>
            <a:r>
              <a:rPr lang="en-US" dirty="0" smtClean="0"/>
              <a:t>another?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could always use long division, but that can sometimes be difficult</a:t>
            </a:r>
          </a:p>
          <a:p>
            <a:endParaRPr lang="en-US" dirty="0" smtClean="0"/>
          </a:p>
          <a:p>
            <a:r>
              <a:rPr lang="en-US" dirty="0" smtClean="0"/>
              <a:t>How can we use our calculators to solve this kind of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the remainder when 132 is divided by 7</a:t>
            </a:r>
          </a:p>
          <a:p>
            <a:endParaRPr lang="en-US" dirty="0" smtClean="0"/>
          </a:p>
          <a:p>
            <a:r>
              <a:rPr lang="en-US" dirty="0" smtClean="0"/>
              <a:t>If we type 132 divided by 7</a:t>
            </a:r>
            <a:br>
              <a:rPr lang="en-US" dirty="0" smtClean="0"/>
            </a:br>
            <a:r>
              <a:rPr lang="en-US" dirty="0" smtClean="0"/>
              <a:t>into the calculator, we get a</a:t>
            </a:r>
            <a:br>
              <a:rPr lang="en-US" dirty="0" smtClean="0"/>
            </a:br>
            <a:r>
              <a:rPr lang="en-US" dirty="0" smtClean="0"/>
              <a:t>decimal answer</a:t>
            </a:r>
          </a:p>
          <a:p>
            <a:endParaRPr lang="en-US" dirty="0" smtClean="0"/>
          </a:p>
          <a:p>
            <a:r>
              <a:rPr lang="en-US" dirty="0" smtClean="0"/>
              <a:t>How do we use the decimal answer to find the remainder?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743200"/>
            <a:ext cx="28289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of our answer before the decimal point tells us that 7 goes </a:t>
            </a:r>
            <a:br>
              <a:rPr lang="en-US" dirty="0" smtClean="0"/>
            </a:br>
            <a:r>
              <a:rPr lang="en-US" dirty="0" smtClean="0"/>
              <a:t>into 132 a total of 18 times</a:t>
            </a:r>
          </a:p>
          <a:p>
            <a:endParaRPr lang="en-US" dirty="0" smtClean="0"/>
          </a:p>
          <a:p>
            <a:r>
              <a:rPr lang="en-US" dirty="0" smtClean="0"/>
              <a:t>The fact that there is stuff</a:t>
            </a:r>
            <a:br>
              <a:rPr lang="en-US" dirty="0" smtClean="0"/>
            </a:br>
            <a:r>
              <a:rPr lang="en-US" dirty="0" smtClean="0"/>
              <a:t>after the decimal point tells</a:t>
            </a:r>
            <a:br>
              <a:rPr lang="en-US" dirty="0" smtClean="0"/>
            </a:br>
            <a:r>
              <a:rPr lang="en-US" dirty="0" smtClean="0"/>
              <a:t>us that there is </a:t>
            </a:r>
            <a:r>
              <a:rPr lang="en-US" i="1" dirty="0" smtClean="0"/>
              <a:t>some</a:t>
            </a:r>
            <a:r>
              <a:rPr lang="en-US" dirty="0" smtClean="0"/>
              <a:t> </a:t>
            </a:r>
            <a:r>
              <a:rPr lang="en-US" dirty="0" smtClean="0"/>
              <a:t>nonzero remainder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743200"/>
            <a:ext cx="28289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132 can be broken up into 18 groups of 7 with some left</a:t>
            </a:r>
            <a:br>
              <a:rPr lang="en-US" dirty="0" smtClean="0"/>
            </a:br>
            <a:r>
              <a:rPr lang="en-US" dirty="0" smtClean="0"/>
              <a:t>over</a:t>
            </a:r>
          </a:p>
          <a:p>
            <a:endParaRPr lang="en-US" dirty="0" smtClean="0"/>
          </a:p>
          <a:p>
            <a:r>
              <a:rPr lang="en-US" dirty="0" smtClean="0"/>
              <a:t>Using the calculator again,</a:t>
            </a:r>
            <a:br>
              <a:rPr lang="en-US" dirty="0" smtClean="0"/>
            </a:br>
            <a:r>
              <a:rPr lang="en-US" dirty="0" smtClean="0"/>
              <a:t>we see that 18 groups of 7</a:t>
            </a:r>
            <a:br>
              <a:rPr lang="en-US" dirty="0" smtClean="0"/>
            </a:br>
            <a:r>
              <a:rPr lang="en-US" dirty="0" smtClean="0"/>
              <a:t>is 126</a:t>
            </a:r>
          </a:p>
          <a:p>
            <a:endParaRPr lang="en-US" dirty="0" smtClean="0"/>
          </a:p>
          <a:p>
            <a:r>
              <a:rPr lang="en-US" dirty="0" smtClean="0"/>
              <a:t>Now we can subtract to find the remainder, </a:t>
            </a:r>
            <a:r>
              <a:rPr lang="en-US" b="1" dirty="0" smtClean="0"/>
              <a:t>6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743200"/>
            <a:ext cx="28289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52</TotalTime>
  <Words>1477</Words>
  <Application>Microsoft Office PowerPoint</Application>
  <PresentationFormat>On-screen Show (4:3)</PresentationFormat>
  <Paragraphs>207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Theme</vt:lpstr>
      <vt:lpstr>Section 3.2: Using Check Digits</vt:lpstr>
      <vt:lpstr>Check Digits</vt:lpstr>
      <vt:lpstr>Example: USPS Money Orders</vt:lpstr>
      <vt:lpstr>USPS Money Orders</vt:lpstr>
      <vt:lpstr>Example: 04213000012 </vt:lpstr>
      <vt:lpstr>Finding Remainders</vt:lpstr>
      <vt:lpstr>Finding Remainders</vt:lpstr>
      <vt:lpstr>Finding Remainders</vt:lpstr>
      <vt:lpstr>Finding Remainders</vt:lpstr>
      <vt:lpstr>Finding Remainders</vt:lpstr>
      <vt:lpstr>You Try It</vt:lpstr>
      <vt:lpstr>You Try It</vt:lpstr>
      <vt:lpstr>Using a Check Digit System</vt:lpstr>
      <vt:lpstr>1. Determine if an ID number is valid</vt:lpstr>
      <vt:lpstr>2. Create a new ID number</vt:lpstr>
      <vt:lpstr>2. Create a new ID number</vt:lpstr>
      <vt:lpstr>2. Create a new ID number</vt:lpstr>
      <vt:lpstr>3. Detecting Errors</vt:lpstr>
      <vt:lpstr>3. Detecting Errors</vt:lpstr>
      <vt:lpstr>3. Detecting Errors</vt:lpstr>
      <vt:lpstr>3. Detecting Errors</vt:lpstr>
      <vt:lpstr>3. Detecting Errors</vt:lpstr>
      <vt:lpstr>3. Detecting Errors</vt:lpstr>
      <vt:lpstr>3. Detecting Errors</vt:lpstr>
      <vt:lpstr>3. Detecting Errors</vt:lpstr>
      <vt:lpstr>3. Detecting Errors</vt:lpstr>
      <vt:lpstr>3. Detecting Errors</vt:lpstr>
      <vt:lpstr>3. Correcting Errors</vt:lpstr>
      <vt:lpstr>3. Correcting Errors</vt:lpstr>
      <vt:lpstr>3. Correcting Errors</vt:lpstr>
      <vt:lpstr>3. Correcting Errors</vt:lpstr>
      <vt:lpstr>3. Correcting Errors</vt:lpstr>
      <vt:lpstr>3. Correcting Errors</vt:lpstr>
      <vt:lpstr>3. Correcting Errors</vt:lpstr>
      <vt:lpstr>3. Correcting Errors</vt:lpstr>
      <vt:lpstr>3. Correcting Errors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3.2: Using Check Digits</dc:title>
  <dc:creator>James Hamblin</dc:creator>
  <cp:lastModifiedBy>James Hamblin</cp:lastModifiedBy>
  <cp:revision>9</cp:revision>
  <dcterms:created xsi:type="dcterms:W3CDTF">2009-10-03T14:29:44Z</dcterms:created>
  <dcterms:modified xsi:type="dcterms:W3CDTF">2010-11-05T12:31:50Z</dcterms:modified>
</cp:coreProperties>
</file>